
<file path=[Content_Types].xml><?xml version="1.0" encoding="utf-8"?>
<Types xmlns="http://schemas.openxmlformats.org/package/2006/content-types">
  <Default Extension="emf" ContentType="image/x-emf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notesMasterIdLst>
    <p:notesMasterId r:id="rId19"/>
  </p:notesMasterIdLst>
  <p:handoutMasterIdLst>
    <p:handoutMasterId r:id="rId20"/>
  </p:handoutMasterIdLst>
  <p:sldIdLst>
    <p:sldId id="256" r:id="rId3"/>
    <p:sldId id="258" r:id="rId4"/>
    <p:sldId id="259" r:id="rId5"/>
    <p:sldId id="260" r:id="rId6"/>
    <p:sldId id="261" r:id="rId7"/>
    <p:sldId id="262" r:id="rId8"/>
    <p:sldId id="263" r:id="rId9"/>
    <p:sldId id="266" r:id="rId10"/>
    <p:sldId id="268" r:id="rId11"/>
    <p:sldId id="264" r:id="rId12"/>
    <p:sldId id="265" r:id="rId13"/>
    <p:sldId id="270" r:id="rId14"/>
    <p:sldId id="271" r:id="rId15"/>
    <p:sldId id="272" r:id="rId16"/>
    <p:sldId id="273" r:id="rId17"/>
    <p:sldId id="269" r:id="rId18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6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692" autoAdjust="0"/>
    <p:restoredTop sz="96682" autoAdjust="0"/>
  </p:normalViewPr>
  <p:slideViewPr>
    <p:cSldViewPr snapToGrid="0" snapToObjects="1">
      <p:cViewPr varScale="1">
        <p:scale>
          <a:sx n="204" d="100"/>
          <a:sy n="204" d="100"/>
        </p:scale>
        <p:origin x="1098" y="8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AE3B3E-782A-9745-8E84-372F7B6771BF}" type="datetimeFigureOut">
              <a:rPr lang="en-US" smtClean="0"/>
              <a:t>4/28/2022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171C0A-6FC9-E54E-92BE-11816E6C8A1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06069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480CEB-8D70-4331-8F30-63932DF03F2F}" type="datetimeFigureOut">
              <a:rPr lang="en-NL" smtClean="0"/>
              <a:t>28/04/2022</a:t>
            </a:fld>
            <a:endParaRPr lang="en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BF67C8-C0FF-4976-8F1C-D10B40B8456C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172738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1, 2, 5, 14 are problem pitchers. Many removed pitches dirty the results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BF67C8-C0FF-4976-8F1C-D10B40B8456C}" type="slidenum">
              <a:rPr lang="en-NL" smtClean="0"/>
              <a:t>12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576999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02192" y="617247"/>
            <a:ext cx="7265534" cy="2229538"/>
          </a:xfrm>
        </p:spPr>
        <p:txBody>
          <a:bodyPr>
            <a:noAutofit/>
          </a:bodyPr>
          <a:lstStyle>
            <a:lvl1pPr algn="l">
              <a:defRPr sz="7200">
                <a:solidFill>
                  <a:srgbClr val="00A6D6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02192" y="3203297"/>
            <a:ext cx="7067378" cy="1025802"/>
          </a:xfr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chemeClr val="tx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9158348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8743361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21341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9144000" cy="514350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2" name="Afbeelding 2" descr="TUDelft_LogoZWART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146" y="4663753"/>
            <a:ext cx="1104294" cy="323006"/>
          </a:xfrm>
          <a:prstGeom prst="rect">
            <a:avLst/>
          </a:prstGeom>
        </p:spPr>
      </p:pic>
      <p:sp>
        <p:nvSpPr>
          <p:cNvPr id="13" name="Slide Number Placeholder 5"/>
          <p:cNvSpPr txBox="1">
            <a:spLocks/>
          </p:cNvSpPr>
          <p:nvPr userDrawn="1"/>
        </p:nvSpPr>
        <p:spPr>
          <a:xfrm>
            <a:off x="6651560" y="4815702"/>
            <a:ext cx="231637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rgbClr val="00A6D6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557312C-2AB5-4E4E-8F57-D0081D5FE9E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Box 2"/>
          <p:cNvSpPr txBox="1"/>
          <p:nvPr userDrawn="1"/>
        </p:nvSpPr>
        <p:spPr>
          <a:xfrm>
            <a:off x="-3990281" y="4186591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20586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462A2416-1570-3849-86F9-07F78746E1B2}" type="datetimeFigureOut">
              <a:rPr lang="en-US" smtClean="0"/>
              <a:t>4/28/2022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832CF66-B496-874C-8E08-71A5E0622B6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2535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1"/>
            <a:ext cx="9144000" cy="514349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70509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emf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.emf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63106" y="205979"/>
            <a:ext cx="7106464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63106" y="1200150"/>
            <a:ext cx="7106464" cy="34861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8" name="Picture 3" descr="TU_P5#white.eps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264" y="4581184"/>
            <a:ext cx="1368883" cy="632424"/>
          </a:xfrm>
          <a:prstGeom prst="rect">
            <a:avLst/>
          </a:prstGeom>
        </p:spPr>
      </p:pic>
      <p:sp>
        <p:nvSpPr>
          <p:cNvPr id="10" name="Slide Number Placeholder 5"/>
          <p:cNvSpPr txBox="1">
            <a:spLocks/>
          </p:cNvSpPr>
          <p:nvPr userDrawn="1"/>
        </p:nvSpPr>
        <p:spPr>
          <a:xfrm>
            <a:off x="6651560" y="4815702"/>
            <a:ext cx="231637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rgbClr val="00A6D6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557312C-2AB5-4E4E-8F57-D0081D5FE9E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28"/>
          <p:cNvSpPr>
            <a:spLocks noChangeArrowheads="1"/>
          </p:cNvSpPr>
          <p:nvPr userDrawn="1"/>
        </p:nvSpPr>
        <p:spPr bwMode="auto">
          <a:xfrm>
            <a:off x="0" y="0"/>
            <a:ext cx="1576384" cy="5149008"/>
          </a:xfrm>
          <a:prstGeom prst="rect">
            <a:avLst/>
          </a:prstGeom>
          <a:solidFill>
            <a:srgbClr val="00A6D6"/>
          </a:solidFill>
          <a:ln w="9525">
            <a:noFill/>
            <a:miter lim="800000"/>
            <a:headEnd/>
            <a:tailEnd/>
          </a:ln>
        </p:spPr>
        <p:txBody>
          <a:bodyPr wrap="none" lIns="91436" tIns="45719" rIns="91436" bIns="45719" anchor="ctr"/>
          <a:lstStyle/>
          <a:p>
            <a:pPr algn="r"/>
            <a:endParaRPr lang="nl-NL" sz="2100">
              <a:latin typeface="Tahoma" pitchFamily="34" charset="0"/>
            </a:endParaRPr>
          </a:p>
        </p:txBody>
      </p:sp>
      <p:pic>
        <p:nvPicPr>
          <p:cNvPr id="11" name="Picture 3" descr="TU_P5#white.eps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264" y="4389330"/>
            <a:ext cx="1368883" cy="843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2473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rgbClr val="00A6D6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rgbClr val="00A6D6"/>
        </a:buClr>
        <a:buFont typeface="Arial"/>
        <a:buChar char="•"/>
        <a:defRPr sz="28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Clr>
          <a:srgbClr val="00A6D6"/>
        </a:buClr>
        <a:buFont typeface="Arial"/>
        <a:buChar char="–"/>
        <a:defRPr sz="24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Clr>
          <a:srgbClr val="00A6D6"/>
        </a:buClr>
        <a:buFont typeface="Arial"/>
        <a:buChar char="•"/>
        <a:defRPr sz="24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72404" y="205979"/>
            <a:ext cx="7090513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404" y="1200150"/>
            <a:ext cx="7090513" cy="36155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Slide Number Placeholder 5"/>
          <p:cNvSpPr txBox="1">
            <a:spLocks/>
          </p:cNvSpPr>
          <p:nvPr userDrawn="1"/>
        </p:nvSpPr>
        <p:spPr>
          <a:xfrm>
            <a:off x="6651560" y="4815702"/>
            <a:ext cx="231637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rgbClr val="00A6D6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557312C-2AB5-4E4E-8F57-D0081D5FE9E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Afbeelding 8" descr="TUDelft_LogoZWART.eps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8624" y="4515071"/>
            <a:ext cx="1104294" cy="43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4420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9" r:id="rId3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rgbClr val="00A6D6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rgbClr val="00A6D6"/>
        </a:buClr>
        <a:buFont typeface="Arial"/>
        <a:buChar char="•"/>
        <a:defRPr sz="28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Clr>
          <a:srgbClr val="00A6D6"/>
        </a:buClr>
        <a:buFont typeface="Arial"/>
        <a:buChar char="–"/>
        <a:defRPr sz="24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Clr>
          <a:srgbClr val="00A6D6"/>
        </a:buClr>
        <a:buFont typeface="Arial"/>
        <a:buChar char="•"/>
        <a:defRPr sz="24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80240" y="505504"/>
            <a:ext cx="6577959" cy="2194834"/>
          </a:xfrm>
        </p:spPr>
        <p:txBody>
          <a:bodyPr>
            <a:noAutofit/>
          </a:bodyPr>
          <a:lstStyle/>
          <a:p>
            <a:pPr algn="l"/>
            <a:r>
              <a:rPr lang="en-US" sz="4400" dirty="0">
                <a:latin typeface="Arial"/>
                <a:cs typeface="Arial"/>
              </a:rPr>
              <a:t>Results Discussion: </a:t>
            </a:r>
            <a:br>
              <a:rPr lang="en-US" sz="4400" dirty="0">
                <a:latin typeface="Arial"/>
                <a:cs typeface="Arial"/>
              </a:rPr>
            </a:br>
            <a:r>
              <a:rPr lang="en-US" sz="4400" dirty="0">
                <a:latin typeface="Arial"/>
                <a:cs typeface="Arial"/>
              </a:rPr>
              <a:t>Right-Handed Pitchers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80240" y="2914650"/>
            <a:ext cx="5892160" cy="1314450"/>
          </a:xfrm>
        </p:spPr>
        <p:txBody>
          <a:bodyPr/>
          <a:lstStyle/>
          <a:p>
            <a:pPr algn="l"/>
            <a:r>
              <a:rPr lang="en-US" dirty="0">
                <a:latin typeface="Arial"/>
                <a:cs typeface="Arial"/>
              </a:rPr>
              <a:t>Thoma</a:t>
            </a:r>
            <a:r>
              <a:rPr lang="en-US" dirty="0"/>
              <a:t>s van Hogerwou</a:t>
            </a:r>
            <a:endParaRPr lang="en-US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879523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CB73E4-9F41-4A0D-9479-880BC1A70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 Inning</a:t>
            </a:r>
            <a:endParaRPr lang="en-NL" dirty="0"/>
          </a:p>
        </p:txBody>
      </p:sp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A438BE35-510B-4E4D-B4DB-E8923ED5E1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27618" y="1200150"/>
            <a:ext cx="5577840" cy="3486150"/>
          </a:xfrm>
        </p:spPr>
      </p:pic>
    </p:spTree>
    <p:extLst>
      <p:ext uri="{BB962C8B-B14F-4D97-AF65-F5344CB8AC3E}">
        <p14:creationId xmlns:p14="http://schemas.microsoft.com/office/powerpoint/2010/main" val="37405688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EC9C02-2604-4284-8872-020AB0EEF5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Groups of N pitches</a:t>
            </a:r>
            <a:endParaRPr lang="en-NL" dirty="0"/>
          </a:p>
        </p:txBody>
      </p:sp>
      <p:pic>
        <p:nvPicPr>
          <p:cNvPr id="5" name="Content Placeholder 4" descr="Chart, diagram&#10;&#10;Description automatically generated">
            <a:extLst>
              <a:ext uri="{FF2B5EF4-FFF2-40B4-BE49-F238E27FC236}">
                <a16:creationId xmlns:a16="http://schemas.microsoft.com/office/drawing/2014/main" id="{40D59404-4F4A-4E93-B2C7-E34C2B4F5F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27618" y="1200150"/>
            <a:ext cx="5577840" cy="3486150"/>
          </a:xfrm>
        </p:spPr>
      </p:pic>
    </p:spTree>
    <p:extLst>
      <p:ext uri="{BB962C8B-B14F-4D97-AF65-F5344CB8AC3E}">
        <p14:creationId xmlns:p14="http://schemas.microsoft.com/office/powerpoint/2010/main" val="29086882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21B5AE-D892-4A4E-8FE0-969CAD94D5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Preliminary observations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95E688-341C-4D86-BBB5-715174E6F2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An “Inning” of 10 pitches does not show a normal distribution but scaling to ~20/25 pitches per “Group” does.</a:t>
            </a:r>
          </a:p>
          <a:p>
            <a:endParaRPr lang="en-US" dirty="0"/>
          </a:p>
          <a:p>
            <a:r>
              <a:rPr lang="en-US" dirty="0"/>
              <a:t>Outliers on the lower side of the distribution are often caused by losing sight of markers before MER.</a:t>
            </a:r>
          </a:p>
          <a:p>
            <a:endParaRPr lang="en-US" dirty="0"/>
          </a:p>
          <a:p>
            <a:r>
              <a:rPr lang="en-US" dirty="0"/>
              <a:t>Between group_1 and group_2 a small increase in mean is often observed</a:t>
            </a:r>
          </a:p>
          <a:p>
            <a:pPr lvl="1"/>
            <a:r>
              <a:rPr lang="en-US" dirty="0"/>
              <a:t>1,3,4,5,6,8,12,14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27977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1C826A-C5B1-4E57-99B1-59E7F28AA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Group_1 </a:t>
            </a:r>
            <a:r>
              <a:rPr lang="en-US" dirty="0">
                <a:sym typeface="Wingdings" panose="05000000000000000000" pitchFamily="2" charset="2"/>
              </a:rPr>
              <a:t> Group_2 increase</a:t>
            </a:r>
            <a:endParaRPr lang="en-NL" dirty="0"/>
          </a:p>
        </p:txBody>
      </p:sp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95B23529-BC21-4AC8-B3EC-9B6FBD0504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05521" y="1003495"/>
            <a:ext cx="2880000" cy="1800000"/>
          </a:xfrm>
        </p:spPr>
      </p:pic>
      <p:pic>
        <p:nvPicPr>
          <p:cNvPr id="7" name="Picture 6" descr="Chart, diagram&#10;&#10;Description automatically generated">
            <a:extLst>
              <a:ext uri="{FF2B5EF4-FFF2-40B4-BE49-F238E27FC236}">
                <a16:creationId xmlns:a16="http://schemas.microsoft.com/office/drawing/2014/main" id="{F7C11DAA-2104-4C34-9DA6-EE538E91C8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5521" y="2886675"/>
            <a:ext cx="2879999" cy="1800000"/>
          </a:xfrm>
          <a:prstGeom prst="rect">
            <a:avLst/>
          </a:prstGeom>
        </p:spPr>
      </p:pic>
      <p:pic>
        <p:nvPicPr>
          <p:cNvPr id="9" name="Picture 8" descr="Chart, funnel chart&#10;&#10;Description automatically generated">
            <a:extLst>
              <a:ext uri="{FF2B5EF4-FFF2-40B4-BE49-F238E27FC236}">
                <a16:creationId xmlns:a16="http://schemas.microsoft.com/office/drawing/2014/main" id="{C5CC2A9D-9239-4437-815A-BE8EA847B0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7936" y="2886675"/>
            <a:ext cx="2880000" cy="1800000"/>
          </a:xfrm>
          <a:prstGeom prst="rect">
            <a:avLst/>
          </a:prstGeom>
        </p:spPr>
      </p:pic>
      <p:pic>
        <p:nvPicPr>
          <p:cNvPr id="13" name="Picture 12" descr="Chart&#10;&#10;Description automatically generated">
            <a:extLst>
              <a:ext uri="{FF2B5EF4-FFF2-40B4-BE49-F238E27FC236}">
                <a16:creationId xmlns:a16="http://schemas.microsoft.com/office/drawing/2014/main" id="{951CFFF1-65D7-4180-90B7-7ABCE5F4C2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27936" y="1003495"/>
            <a:ext cx="2880000" cy="1800000"/>
          </a:xfrm>
          <a:prstGeom prst="rect">
            <a:avLst/>
          </a:prstGeom>
        </p:spPr>
      </p:pic>
      <p:sp>
        <p:nvSpPr>
          <p:cNvPr id="15" name="Octagon 14">
            <a:extLst>
              <a:ext uri="{FF2B5EF4-FFF2-40B4-BE49-F238E27FC236}">
                <a16:creationId xmlns:a16="http://schemas.microsoft.com/office/drawing/2014/main" id="{C7903085-B676-4B5A-A02E-2E41C9CA31B9}"/>
              </a:ext>
            </a:extLst>
          </p:cNvPr>
          <p:cNvSpPr/>
          <p:nvPr/>
        </p:nvSpPr>
        <p:spPr>
          <a:xfrm>
            <a:off x="7960938" y="1225940"/>
            <a:ext cx="1122101" cy="1122101"/>
          </a:xfrm>
          <a:prstGeom prst="octagon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/>
              <a:t>PP01 &amp; PP02 contain many invalid pitches due to marker issue</a:t>
            </a:r>
            <a:endParaRPr lang="en-NL" sz="700" dirty="0"/>
          </a:p>
        </p:txBody>
      </p:sp>
    </p:spTree>
    <p:extLst>
      <p:ext uri="{BB962C8B-B14F-4D97-AF65-F5344CB8AC3E}">
        <p14:creationId xmlns:p14="http://schemas.microsoft.com/office/powerpoint/2010/main" val="1511092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A9F50E-FB3E-478B-96CF-8013237E3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Group_1 </a:t>
            </a:r>
            <a:r>
              <a:rPr lang="en-US" dirty="0">
                <a:sym typeface="Wingdings" panose="05000000000000000000" pitchFamily="2" charset="2"/>
              </a:rPr>
              <a:t> Group_2 increase</a:t>
            </a:r>
            <a:endParaRPr lang="en-NL" dirty="0"/>
          </a:p>
        </p:txBody>
      </p:sp>
      <p:pic>
        <p:nvPicPr>
          <p:cNvPr id="5" name="Content Placeholder 4" descr="Chart, diagram&#10;&#10;Description automatically generated">
            <a:extLst>
              <a:ext uri="{FF2B5EF4-FFF2-40B4-BE49-F238E27FC236}">
                <a16:creationId xmlns:a16="http://schemas.microsoft.com/office/drawing/2014/main" id="{E175046A-BA00-46B7-9DE7-3975CD4578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27936" y="1003495"/>
            <a:ext cx="2880000" cy="1800000"/>
          </a:xfrm>
        </p:spPr>
      </p:pic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5B3758BF-00C4-4EFC-8234-AE5BB89E60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7936" y="2886675"/>
            <a:ext cx="2880000" cy="1800000"/>
          </a:xfrm>
          <a:prstGeom prst="rect">
            <a:avLst/>
          </a:prstGeom>
        </p:spPr>
      </p:pic>
      <p:pic>
        <p:nvPicPr>
          <p:cNvPr id="12" name="Picture 11" descr="Chart&#10;&#10;Description automatically generated">
            <a:extLst>
              <a:ext uri="{FF2B5EF4-FFF2-40B4-BE49-F238E27FC236}">
                <a16:creationId xmlns:a16="http://schemas.microsoft.com/office/drawing/2014/main" id="{09056C07-9237-4A9B-AD84-6A096A993C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5521" y="1003495"/>
            <a:ext cx="2880000" cy="1800000"/>
          </a:xfrm>
          <a:prstGeom prst="rect">
            <a:avLst/>
          </a:prstGeom>
        </p:spPr>
      </p:pic>
      <p:pic>
        <p:nvPicPr>
          <p:cNvPr id="18" name="Picture 17" descr="Chart&#10;&#10;Description automatically generated">
            <a:extLst>
              <a:ext uri="{FF2B5EF4-FFF2-40B4-BE49-F238E27FC236}">
                <a16:creationId xmlns:a16="http://schemas.microsoft.com/office/drawing/2014/main" id="{9E560A31-7F26-4F47-B8C6-576F2381EF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05521" y="2886675"/>
            <a:ext cx="2880000" cy="1800000"/>
          </a:xfrm>
          <a:prstGeom prst="rect">
            <a:avLst/>
          </a:prstGeom>
        </p:spPr>
      </p:pic>
      <p:sp>
        <p:nvSpPr>
          <p:cNvPr id="19" name="Octagon 18">
            <a:extLst>
              <a:ext uri="{FF2B5EF4-FFF2-40B4-BE49-F238E27FC236}">
                <a16:creationId xmlns:a16="http://schemas.microsoft.com/office/drawing/2014/main" id="{9410E9B1-B392-449F-A4B9-0D3555283175}"/>
              </a:ext>
            </a:extLst>
          </p:cNvPr>
          <p:cNvSpPr/>
          <p:nvPr/>
        </p:nvSpPr>
        <p:spPr>
          <a:xfrm>
            <a:off x="936064" y="1342873"/>
            <a:ext cx="1121244" cy="1121244"/>
          </a:xfrm>
          <a:prstGeom prst="octagon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/>
              <a:t>PP05 has ~20 invalid pitches after 80 valid, thus no group_4</a:t>
            </a:r>
            <a:endParaRPr lang="en-NL" sz="700" dirty="0"/>
          </a:p>
        </p:txBody>
      </p:sp>
    </p:spTree>
    <p:extLst>
      <p:ext uri="{BB962C8B-B14F-4D97-AF65-F5344CB8AC3E}">
        <p14:creationId xmlns:p14="http://schemas.microsoft.com/office/powerpoint/2010/main" val="7839487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AF3362-20F7-46E5-87BF-6F9C254DFD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Group_1 </a:t>
            </a:r>
            <a:r>
              <a:rPr lang="en-US" dirty="0">
                <a:sym typeface="Wingdings" panose="05000000000000000000" pitchFamily="2" charset="2"/>
              </a:rPr>
              <a:t> Group_2 increase</a:t>
            </a:r>
            <a:endParaRPr lang="en-NL" dirty="0"/>
          </a:p>
        </p:txBody>
      </p:sp>
      <p:pic>
        <p:nvPicPr>
          <p:cNvPr id="13" name="Picture 12" descr="Chart, surface chart&#10;&#10;Description automatically generated">
            <a:extLst>
              <a:ext uri="{FF2B5EF4-FFF2-40B4-BE49-F238E27FC236}">
                <a16:creationId xmlns:a16="http://schemas.microsoft.com/office/drawing/2014/main" id="{AF728A85-53DD-47B1-B665-0A8338BDC1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5520" y="1002268"/>
            <a:ext cx="2880001" cy="1800000"/>
          </a:xfrm>
          <a:prstGeom prst="rect">
            <a:avLst/>
          </a:prstGeom>
        </p:spPr>
      </p:pic>
      <p:pic>
        <p:nvPicPr>
          <p:cNvPr id="17" name="Content Placeholder 16" descr="Chart&#10;&#10;Description automatically generated">
            <a:extLst>
              <a:ext uri="{FF2B5EF4-FFF2-40B4-BE49-F238E27FC236}">
                <a16:creationId xmlns:a16="http://schemas.microsoft.com/office/drawing/2014/main" id="{ABC3C5AF-8B49-4AF1-8AA5-AEB440757F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327936" y="1002268"/>
            <a:ext cx="2880000" cy="1800000"/>
          </a:xfrm>
        </p:spPr>
      </p:pic>
      <p:pic>
        <p:nvPicPr>
          <p:cNvPr id="19" name="Picture 18" descr="Chart&#10;&#10;Description automatically generated">
            <a:extLst>
              <a:ext uri="{FF2B5EF4-FFF2-40B4-BE49-F238E27FC236}">
                <a16:creationId xmlns:a16="http://schemas.microsoft.com/office/drawing/2014/main" id="{669E1AB3-78EB-41D9-B482-1CCE85AA5C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5521" y="2886675"/>
            <a:ext cx="2880000" cy="1800000"/>
          </a:xfrm>
          <a:prstGeom prst="rect">
            <a:avLst/>
          </a:prstGeom>
        </p:spPr>
      </p:pic>
      <p:sp>
        <p:nvSpPr>
          <p:cNvPr id="21" name="Octagon 20">
            <a:extLst>
              <a:ext uri="{FF2B5EF4-FFF2-40B4-BE49-F238E27FC236}">
                <a16:creationId xmlns:a16="http://schemas.microsoft.com/office/drawing/2014/main" id="{FDB51AE3-5E6B-4F2A-847A-0C008FE7DFBD}"/>
              </a:ext>
            </a:extLst>
          </p:cNvPr>
          <p:cNvSpPr/>
          <p:nvPr/>
        </p:nvSpPr>
        <p:spPr>
          <a:xfrm>
            <a:off x="7964657" y="1237956"/>
            <a:ext cx="1123071" cy="1123071"/>
          </a:xfrm>
          <a:prstGeom prst="octagon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/>
              <a:t>Up till pitch 40 I only have 4 valid pitches</a:t>
            </a:r>
            <a:endParaRPr lang="en-NL" sz="700" dirty="0"/>
          </a:p>
        </p:txBody>
      </p:sp>
    </p:spTree>
    <p:extLst>
      <p:ext uri="{BB962C8B-B14F-4D97-AF65-F5344CB8AC3E}">
        <p14:creationId xmlns:p14="http://schemas.microsoft.com/office/powerpoint/2010/main" val="9987151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B091AA-25AB-4B63-8F94-D87585E5D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next?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6434FD-F7FA-4781-B4C2-A44FFC7CBE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Left-handed pitchers</a:t>
            </a:r>
          </a:p>
          <a:p>
            <a:r>
              <a:rPr lang="en-US" dirty="0"/>
              <a:t>Normalize for ball speed</a:t>
            </a:r>
          </a:p>
          <a:p>
            <a:r>
              <a:rPr lang="en-US" dirty="0"/>
              <a:t>Moving coefficient of variance</a:t>
            </a:r>
          </a:p>
          <a:p>
            <a:r>
              <a:rPr lang="en-US" dirty="0"/>
              <a:t>Integrate fatigue self report data</a:t>
            </a:r>
          </a:p>
          <a:p>
            <a:r>
              <a:rPr lang="en-US" dirty="0"/>
              <a:t>Integrate sEMG data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4392515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75071-559A-4064-94BD-94248F3E2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Raw marker data</a:t>
            </a:r>
            <a:endParaRPr lang="en-NL" dirty="0"/>
          </a:p>
        </p:txBody>
      </p:sp>
      <p:pic>
        <p:nvPicPr>
          <p:cNvPr id="4" name="PP03_10_labeled.c3d - Mokka 2022-04-28 15-01-54">
            <a:hlinkClick r:id="" action="ppaction://media"/>
            <a:extLst>
              <a:ext uri="{FF2B5EF4-FFF2-40B4-BE49-F238E27FC236}">
                <a16:creationId xmlns:a16="http://schemas.microsoft.com/office/drawing/2014/main" id="{DC6D0CF9-DCCF-41A5-8DF1-E7C985B5537E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85975" y="1200150"/>
            <a:ext cx="6461125" cy="3486150"/>
          </a:xfrm>
        </p:spPr>
      </p:pic>
    </p:spTree>
    <p:extLst>
      <p:ext uri="{BB962C8B-B14F-4D97-AF65-F5344CB8AC3E}">
        <p14:creationId xmlns:p14="http://schemas.microsoft.com/office/powerpoint/2010/main" val="1654765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1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62C859-DD9A-435A-97ED-1AE2EB2098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Preprocessing_cut_filter.py</a:t>
            </a:r>
            <a:endParaRPr lang="en-NL" dirty="0"/>
          </a:p>
        </p:txBody>
      </p:sp>
      <p:pic>
        <p:nvPicPr>
          <p:cNvPr id="9" name="Content Placeholder 8" descr="Diagram&#10;&#10;Description automatically generated">
            <a:extLst>
              <a:ext uri="{FF2B5EF4-FFF2-40B4-BE49-F238E27FC236}">
                <a16:creationId xmlns:a16="http://schemas.microsoft.com/office/drawing/2014/main" id="{B92D1163-8F03-4E24-A6C5-B6A2B12155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07819" y="1200150"/>
            <a:ext cx="2217438" cy="3486150"/>
          </a:xfrm>
        </p:spPr>
      </p:pic>
    </p:spTree>
    <p:extLst>
      <p:ext uri="{BB962C8B-B14F-4D97-AF65-F5344CB8AC3E}">
        <p14:creationId xmlns:p14="http://schemas.microsoft.com/office/powerpoint/2010/main" val="3222334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6461A-593C-4FEA-AB38-3A121590F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Preprocessing_cut_filter.py</a:t>
            </a:r>
            <a:endParaRPr lang="en-NL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5BA79D7-A349-418D-90D2-62E389C2E9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21749" y="932457"/>
            <a:ext cx="4989577" cy="3486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0479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044396-2551-47BA-AE61-8B986B2358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Main_PP0X.py</a:t>
            </a:r>
            <a:endParaRPr lang="en-NL" dirty="0"/>
          </a:p>
        </p:txBody>
      </p:sp>
      <p:pic>
        <p:nvPicPr>
          <p:cNvPr id="9" name="Content Placeholder 8" descr="Diagram&#10;&#10;Description automatically generated">
            <a:extLst>
              <a:ext uri="{FF2B5EF4-FFF2-40B4-BE49-F238E27FC236}">
                <a16:creationId xmlns:a16="http://schemas.microsoft.com/office/drawing/2014/main" id="{837B7810-B815-4AD9-A5AB-3D830412B8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50301" y="43277"/>
            <a:ext cx="2330593" cy="5044299"/>
          </a:xfrm>
        </p:spPr>
      </p:pic>
    </p:spTree>
    <p:extLst>
      <p:ext uri="{BB962C8B-B14F-4D97-AF65-F5344CB8AC3E}">
        <p14:creationId xmlns:p14="http://schemas.microsoft.com/office/powerpoint/2010/main" val="14765901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2B685-78AD-483A-B99A-8B3464EBB2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Plot_inning_segment_moments</a:t>
            </a:r>
            <a:endParaRPr lang="en-NL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52F8B32-99A9-4CEB-BCF1-6FCEBDD767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74012" y="1200150"/>
            <a:ext cx="6685051" cy="3486150"/>
          </a:xfrm>
        </p:spPr>
      </p:pic>
      <p:pic>
        <p:nvPicPr>
          <p:cNvPr id="4" name="Content Placeholder 8" descr="Diagram&#10;&#10;Description automatically generated">
            <a:extLst>
              <a:ext uri="{FF2B5EF4-FFF2-40B4-BE49-F238E27FC236}">
                <a16:creationId xmlns:a16="http://schemas.microsoft.com/office/drawing/2014/main" id="{07D7AE4F-24D9-4C34-8797-0F8E30F50B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70" y="318867"/>
            <a:ext cx="1897781" cy="4107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7053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B6688A-B121-4818-AA69-C9581A5276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Find peak adduction / abduction moments</a:t>
            </a:r>
            <a:endParaRPr lang="en-NL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7DC4AA5-FB6F-42BE-8B4A-1A87542B5D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61446" y="1200150"/>
            <a:ext cx="6710183" cy="3486150"/>
          </a:xfr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E9FD97E-4D9C-4986-ACAF-65EC757B026B}"/>
              </a:ext>
            </a:extLst>
          </p:cNvPr>
          <p:cNvSpPr/>
          <p:nvPr/>
        </p:nvSpPr>
        <p:spPr>
          <a:xfrm>
            <a:off x="5111262" y="1594338"/>
            <a:ext cx="426720" cy="18757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8832259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C583A-045E-4151-B65C-5442679B0A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Cumulative Innings</a:t>
            </a:r>
            <a:endParaRPr lang="en-NL" dirty="0"/>
          </a:p>
        </p:txBody>
      </p:sp>
      <p:pic>
        <p:nvPicPr>
          <p:cNvPr id="5" name="Content Placeholder 4" descr="Background pattern&#10;&#10;Description automatically generated with medium confidence">
            <a:extLst>
              <a:ext uri="{FF2B5EF4-FFF2-40B4-BE49-F238E27FC236}">
                <a16:creationId xmlns:a16="http://schemas.microsoft.com/office/drawing/2014/main" id="{212A84EE-B5EE-4410-9F0C-2F6D4B2B47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39617" y="1200150"/>
            <a:ext cx="4753841" cy="3486150"/>
          </a:xfrm>
        </p:spPr>
      </p:pic>
    </p:spTree>
    <p:extLst>
      <p:ext uri="{BB962C8B-B14F-4D97-AF65-F5344CB8AC3E}">
        <p14:creationId xmlns:p14="http://schemas.microsoft.com/office/powerpoint/2010/main" val="12886263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58413-4457-433F-8363-B67EA627D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 Inning</a:t>
            </a:r>
            <a:endParaRPr lang="en-NL" dirty="0"/>
          </a:p>
        </p:txBody>
      </p:sp>
      <p:pic>
        <p:nvPicPr>
          <p:cNvPr id="5" name="Content Placeholder 4" descr="Chart, background pattern&#10;&#10;Description automatically generated with medium confidence">
            <a:extLst>
              <a:ext uri="{FF2B5EF4-FFF2-40B4-BE49-F238E27FC236}">
                <a16:creationId xmlns:a16="http://schemas.microsoft.com/office/drawing/2014/main" id="{B609690F-6CB3-4A96-B6C5-A940CDB44C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39617" y="1200150"/>
            <a:ext cx="4753841" cy="3486150"/>
          </a:xfrm>
        </p:spPr>
      </p:pic>
    </p:spTree>
    <p:extLst>
      <p:ext uri="{BB962C8B-B14F-4D97-AF65-F5344CB8AC3E}">
        <p14:creationId xmlns:p14="http://schemas.microsoft.com/office/powerpoint/2010/main" val="30166138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TU Delft">
      <a:dk1>
        <a:sysClr val="windowText" lastClr="000000"/>
      </a:dk1>
      <a:lt1>
        <a:srgbClr val="FFFFFF"/>
      </a:lt1>
      <a:dk2>
        <a:srgbClr val="00A6D6"/>
      </a:dk2>
      <a:lt2>
        <a:srgbClr val="FFFFFF"/>
      </a:lt2>
      <a:accent1>
        <a:srgbClr val="A5CA1A"/>
      </a:accent1>
      <a:accent2>
        <a:srgbClr val="E21A1A"/>
      </a:accent2>
      <a:accent3>
        <a:srgbClr val="6D177F"/>
      </a:accent3>
      <a:accent4>
        <a:srgbClr val="E64616"/>
      </a:accent4>
      <a:accent5>
        <a:srgbClr val="008891"/>
      </a:accent5>
      <a:accent6>
        <a:srgbClr val="6B8689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488</TotalTime>
  <Words>216</Words>
  <Application>Microsoft Office PowerPoint</Application>
  <PresentationFormat>On-screen Show (16:9)</PresentationFormat>
  <Paragraphs>33</Paragraphs>
  <Slides>16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Tahoma</vt:lpstr>
      <vt:lpstr>Office Theme</vt:lpstr>
      <vt:lpstr>Custom Design</vt:lpstr>
      <vt:lpstr>Results Discussion:  Right-Handed Pitchers</vt:lpstr>
      <vt:lpstr>Raw marker data</vt:lpstr>
      <vt:lpstr>Preprocessing_cut_filter.py</vt:lpstr>
      <vt:lpstr>Preprocessing_cut_filter.py</vt:lpstr>
      <vt:lpstr>Main_PP0X.py</vt:lpstr>
      <vt:lpstr>Plot_inning_segment_moments</vt:lpstr>
      <vt:lpstr>Find peak adduction / abduction moments</vt:lpstr>
      <vt:lpstr>Cumulative Innings</vt:lpstr>
      <vt:lpstr>Per Inning</vt:lpstr>
      <vt:lpstr>Per Inning</vt:lpstr>
      <vt:lpstr>Groups of N pitches</vt:lpstr>
      <vt:lpstr>Preliminary observations</vt:lpstr>
      <vt:lpstr>Group_1  Group_2 increase</vt:lpstr>
      <vt:lpstr>Group_1  Group_2 increase</vt:lpstr>
      <vt:lpstr>Group_1  Group_2 increase</vt:lpstr>
      <vt:lpstr>What’s next?</vt:lpstr>
    </vt:vector>
  </TitlesOfParts>
  <Company>TU Delft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Saskia de Been</dc:creator>
  <cp:lastModifiedBy>Thomas Hogerwou</cp:lastModifiedBy>
  <cp:revision>27</cp:revision>
  <dcterms:created xsi:type="dcterms:W3CDTF">2015-07-09T11:57:30Z</dcterms:created>
  <dcterms:modified xsi:type="dcterms:W3CDTF">2022-04-28T15:32:13Z</dcterms:modified>
</cp:coreProperties>
</file>